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48" r:id="rId2"/>
  </p:sldMasterIdLst>
  <p:notesMasterIdLst>
    <p:notesMasterId r:id="rId31"/>
  </p:notesMasterIdLst>
  <p:sldIdLst>
    <p:sldId id="302" r:id="rId3"/>
    <p:sldId id="257" r:id="rId4"/>
    <p:sldId id="283" r:id="rId5"/>
    <p:sldId id="259" r:id="rId6"/>
    <p:sldId id="260" r:id="rId7"/>
    <p:sldId id="261" r:id="rId8"/>
    <p:sldId id="30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80" r:id="rId19"/>
    <p:sldId id="281" r:id="rId20"/>
    <p:sldId id="282" r:id="rId21"/>
    <p:sldId id="270" r:id="rId22"/>
    <p:sldId id="271" r:id="rId23"/>
    <p:sldId id="272" r:id="rId24"/>
    <p:sldId id="273" r:id="rId25"/>
    <p:sldId id="284" r:id="rId26"/>
    <p:sldId id="277" r:id="rId27"/>
    <p:sldId id="274" r:id="rId28"/>
    <p:sldId id="279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5" autoAdjust="0"/>
  </p:normalViewPr>
  <p:slideViewPr>
    <p:cSldViewPr>
      <p:cViewPr varScale="1">
        <p:scale>
          <a:sx n="58" d="100"/>
          <a:sy n="58" d="100"/>
        </p:scale>
        <p:origin x="87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9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E2AB-9C41-4CF6-B676-A22289DD2BDC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97B91-7029-40AC-BD2E-7050DF811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3206750"/>
            <a:ext cx="11552238" cy="866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C3E2E-7D21-4B36-BD65-31A8D577F9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0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4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97B91-7029-40AC-BD2E-7050DF8111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3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CCC-AA5B-4F87-9B9E-2EE918635C11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1DBC-1D88-463D-A4EB-7FE33E11F1E3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1087-DB1E-4596-B4B3-816A976DD23A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8842-A8FE-40AE-82E6-2B0AE38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567CD-F972-4948-BD34-3C904FAFC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05EC5-A5F9-460C-B957-91E85458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6015-9C3B-4B00-ACE4-B097FD5F851E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ECFD4-884F-4EFA-A724-AEB20144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53DB-535D-4951-9D5D-1D978701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DF6B-1ABA-4884-ABE2-34DF926DB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8896-DD8C-4447-99C3-00C8B98596D3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B25D-71ED-4967-825B-605E63100713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147-8891-41E1-83BE-52FF40632B48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BBB1-3979-4A1A-BAAC-3ED11EE0629E}" type="datetime1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9CEB-4593-47CF-BAA2-D571D24E5C07}" type="datetime1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4F9E-1EBF-494D-9BDA-27B77C8F82E6}" type="datetime1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2EE6-BFD9-474A-A81F-FAAB921B9252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ED3-0B79-42C6-B3FB-6558AF9C7DEF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ISLE OF WIGHT FIRE AND RESCUE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7F3D3D-5389-4CE9-B95C-F46097CFA4CB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ISLE OF WIGHT FIRE AND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E6707C-C51C-4BFD-A7F3-6264024BE8E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AF0F1-3BFD-4B90-9A7C-1A5F64B3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8F544-384F-4D65-96BE-7E49AF9D9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C213-AB9B-4B26-BDD1-7DC2A8342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C45F-C4E4-48B1-ABC0-DC9F3F30E6A7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74E7-5D81-4BC0-89B6-87F48C428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2AC0-A5FC-4599-AEAF-8E63F3332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DF6B-1ABA-4884-ABE2-34DF926DB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re truck parked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597E0644-6B9D-47D2-AFC6-8694F0A87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t="2500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23E38B2-447A-1942-B10E-6D58DD7A55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t="-382" r="-357" b="3855"/>
          <a:stretch/>
        </p:blipFill>
        <p:spPr>
          <a:xfrm>
            <a:off x="136538" y="3768982"/>
            <a:ext cx="4495800" cy="1921614"/>
          </a:xfrm>
          <a:prstGeom prst="rect">
            <a:avLst/>
          </a:prstGeom>
        </p:spPr>
      </p:pic>
      <p:pic>
        <p:nvPicPr>
          <p:cNvPr id="6" name="Picture 5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571BF16E-A53D-A040-8B37-559A9A14A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275" y="4248150"/>
            <a:ext cx="3514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20688"/>
            <a:ext cx="7772400" cy="887412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Smoke alarm advice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176464"/>
          </a:xfrm>
        </p:spPr>
        <p:txBody>
          <a:bodyPr>
            <a:noAutofit/>
          </a:bodyPr>
          <a:lstStyle/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on each level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the kitchen unless a heat alarm ( cooking fumes )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directly outside a kitchen or bathroom ( fumes and steam )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one in each high risk room i.e. Utility or PC room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remove the battery until a replacement is available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A57A39-883C-43F4-A039-24FBF65E5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Alarms &amp; advice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6" y="4104174"/>
            <a:ext cx="3822700" cy="2441126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4175320" cy="4641696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CO ( Carbon Monoxide) gas is given off when solid fuels are burnt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CO gas is odourless, tasteless &amp; invisible – its called the silent killer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Test alarm is working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One in each room where there is solid fuel burning appliance i.e. log burner, coal fire, gas boiler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If alarms sounds, open all windows and ventilate property. Consider calling gas engineer.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387F88-FDBA-4657-A29E-A01AC91A3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36" y="5949280"/>
            <a:ext cx="2115316" cy="774194"/>
          </a:xfrm>
          <a:prstGeom prst="rect">
            <a:avLst/>
          </a:prstGeom>
        </p:spPr>
      </p:pic>
      <p:pic>
        <p:nvPicPr>
          <p:cNvPr id="4" name="Picture 3" descr="A picture containing remote, controller, game&#10;&#10;Description automatically generated">
            <a:extLst>
              <a:ext uri="{FF2B5EF4-FFF2-40B4-BE49-F238E27FC236}">
                <a16:creationId xmlns:a16="http://schemas.microsoft.com/office/drawing/2014/main" id="{FF6E152C-759A-4DF1-B4FB-77FB57A73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4" y="1261590"/>
            <a:ext cx="2875472" cy="28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20688"/>
            <a:ext cx="7772400" cy="887412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Identifying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176464"/>
          </a:xfrm>
        </p:spPr>
        <p:txBody>
          <a:bodyPr>
            <a:noAutofit/>
          </a:bodyPr>
          <a:lstStyle/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safety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safety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Candle/matches safety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storage of flammables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Fires/heaters/chimney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hazards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Hoarding/clutter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routes</a:t>
            </a: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Tx/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C8FD8C-68E6-4193-87A3-DE2B939FA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4562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20688"/>
            <a:ext cx="7772400" cy="887412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Electrical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17646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overloading of sockets</a:t>
            </a:r>
          </a:p>
          <a:p>
            <a:pPr algn="l"/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336704" cy="356439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83A530-DED3-4630-BCD1-5CD33BDEA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83806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476672"/>
            <a:ext cx="7772400" cy="103142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18457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signs of over heating around sockets and main supply </a:t>
            </a: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986692"/>
            <a:ext cx="3672408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38653"/>
            <a:ext cx="3276364" cy="436848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0D9B3B-E484-4AC5-9D39-5D73052A2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64" y="6007139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15" y="908720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cable condition</a:t>
            </a:r>
            <a:b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032448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01162"/>
            <a:ext cx="4152461" cy="311434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9BD5BB-ABA3-47B3-9EEE-E3DC74268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Check the immersion heater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16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268760"/>
            <a:ext cx="3276364" cy="4368486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3822192" cy="485772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Check the cylinder for corrosion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Check around the element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Look for scorching on the cables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Check for leaks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</a:rPr>
              <a:t>Safe storage around cylinder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9CFC2B-5129-4BFC-9E12-A98FB51FC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17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799"/>
            <a:ext cx="3888432" cy="375434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Never smoke in bed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Always stub out completely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Always use correct ashtray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Empty ashtray regularly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Never leave lighters/matches where children can get hold of them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Look for burn signs on furniture – indicates carelessness</a:t>
            </a:r>
          </a:p>
          <a:p>
            <a:pPr marL="0" indent="0">
              <a:buClr>
                <a:srgbClr val="C00000"/>
              </a:buClr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2502BE-BB05-4C4B-9A5C-A7797017C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Candles/Matches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644008" y="1124744"/>
            <a:ext cx="3736504" cy="456776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Matches and Lighters out of reach/view of children</a:t>
            </a:r>
          </a:p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Only use candles in proper holders</a:t>
            </a:r>
          </a:p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Candles not placed near curtains or furniture</a:t>
            </a:r>
          </a:p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Never leave unattended</a:t>
            </a:r>
          </a:p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Make sure out when go to bed.</a:t>
            </a:r>
          </a:p>
          <a:p>
            <a:pPr marL="342900" indent="-34290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18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1103"/>
            <a:ext cx="3819525" cy="254635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69142"/>
            <a:ext cx="3240405" cy="2430018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6D5CBB-0169-4443-B4B3-8B35D858D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10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Flammables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74262" cy="413732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822192" cy="464169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rgbClr val="C00000"/>
                </a:solidFill>
              </a:rPr>
              <a:t>Stored in small quantities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rgbClr val="C00000"/>
                </a:solidFill>
              </a:rPr>
              <a:t>Stored in proper containers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rgbClr val="C00000"/>
                </a:solidFill>
              </a:rPr>
              <a:t>Kept away from heat/ignition sources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rgbClr val="C00000"/>
                </a:solidFill>
              </a:rPr>
              <a:t>Not kept in the main house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23F7B5-2B9D-4B69-A1DA-F2063950E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4562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Hampshire &amp; Isle of Wight Fire &amp; Rescue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E6707C-C51C-4BFD-A7F3-6264024BE8EA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basic introduction to </a:t>
            </a:r>
          </a:p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and Well visits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C5D52-73B7-4369-AD0E-F8058905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3705286"/>
            <a:ext cx="3822192" cy="1395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93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Kitchen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20</a:t>
            </a:fld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5112528" cy="3050474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24128" y="1484784"/>
            <a:ext cx="2952328" cy="4641696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When using toaster pull from under cupboards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Clean out crumbs on regular basis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Tea Towels away from cooker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Turn off cordless kettles when not in use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Clean oven and grill regularly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Any gas boiler/fire must be serviced once a year.</a:t>
            </a:r>
          </a:p>
          <a:p>
            <a:pPr marL="0" indent="0">
              <a:buClrTx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4C0E89-3242-43CC-BAF6-C65DDC348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Washing machines and tumble driers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AC00EC-B108-4014-9108-AFF14AE341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79" y="4016371"/>
            <a:ext cx="2115691" cy="773121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60032" y="1737022"/>
            <a:ext cx="3822192" cy="4212257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Never use at night time when in bed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Never use when out of the house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Check pockets of clothes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Always clean the filter after every use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Do not overload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4173042" cy="3600401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D19D2F-A2B1-4758-B1EF-F053A325F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40160"/>
          </a:xfrm>
        </p:spPr>
        <p:txBody>
          <a:bodyPr>
            <a:noAutofit/>
          </a:bodyPr>
          <a:lstStyle/>
          <a:p>
            <a:br>
              <a:rPr lang="en-GB" dirty="0"/>
            </a:b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burners and open fires</a:t>
            </a:r>
            <a:br>
              <a:rPr lang="en-GB" b="1" dirty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2376264"/>
          </a:xfrm>
        </p:spPr>
        <p:txBody>
          <a:bodyPr>
            <a:noAutofit/>
          </a:bodyPr>
          <a:lstStyle/>
          <a:p>
            <a:pPr marL="571500" indent="-571500" algn="l"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 chimneys twice a year</a:t>
            </a:r>
          </a:p>
          <a:p>
            <a:pPr marL="571500" indent="-571500" algn="l"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leave unattended</a:t>
            </a:r>
          </a:p>
          <a:p>
            <a:pPr marL="571500" indent="-571500" algn="l"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CO alarm present</a:t>
            </a:r>
          </a:p>
          <a:p>
            <a:pPr marL="571500" indent="-571500" algn="l"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fire guard and keep combustibles away</a:t>
            </a:r>
          </a:p>
          <a:p>
            <a:pPr algn="l">
              <a:buClrTx/>
            </a:pP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22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96" y="3429000"/>
            <a:ext cx="3024336" cy="3024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747280" cy="281046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213530-D81F-41E0-8E2A-68070415B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24" y="6109496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0734" y="980728"/>
            <a:ext cx="7408333" cy="3741572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en-GB" dirty="0">
                <a:solidFill>
                  <a:srgbClr val="C00000"/>
                </a:solidFill>
              </a:rPr>
              <a:t>The elderly are very vulnerable to falling and breaking bones – for many this can be life changing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Identify any trip hazards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Minimize the risk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Make sure escape routes are clear of obstructions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399" y="188640"/>
            <a:ext cx="8229600" cy="90872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br>
              <a:rPr lang="en-GB" sz="3600" dirty="0">
                <a:solidFill>
                  <a:srgbClr val="C00000"/>
                </a:solidFill>
              </a:rPr>
            </a:br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Hazards</a:t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9" y="3223748"/>
            <a:ext cx="3654552" cy="2435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8300"/>
            <a:ext cx="3461534" cy="230624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0D0B7E-8768-4032-8EAF-2860A6034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24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4176464" cy="482453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hoarding/clutter is a fire risk not only to the occupants but also to </a:t>
            </a: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surrounding properties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Fire Crews that may have to enter and search.  </a:t>
            </a:r>
          </a:p>
          <a:p>
            <a:pPr algn="ctr"/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If 7 or above, Enhanced Response Plan activated.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512" y="332656"/>
            <a:ext cx="4248472" cy="648072"/>
          </a:xfrm>
        </p:spPr>
        <p:txBody>
          <a:bodyPr/>
          <a:lstStyle/>
          <a:p>
            <a:r>
              <a:rPr lang="en-GB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Hoarding/Clutter</a:t>
            </a:r>
            <a:endParaRPr lang="en-GB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410667" cy="6120680"/>
          </a:xfrm>
          <a:solidFill>
            <a:schemeClr val="accent1"/>
          </a:solidFill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3C5A1A-99AB-483D-B82F-31E31E5AE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4562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Hoarding/Clutter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25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224469" cy="316835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82219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Minimise source of ignition/fire loading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Keep escape routes/exits clear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Ensure working smoke alarms are present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Consider neighbour visit for working smoke alarms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960E6E-8A55-42E0-993B-EAC76C753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94231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escape plan/route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26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318603" cy="324036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822192" cy="420964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Discuss night time routine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Means to contact 999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Closing doors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Switching off appliances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Identify escape exits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Make sure exits are clear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Make sure exits work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Assembly point for all occupants</a:t>
            </a:r>
          </a:p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F84746-3EDD-44BB-9399-4B89CE335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F5170-E28A-4165-9E18-C07B7E47B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3048793"/>
            <a:ext cx="7408333" cy="270404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E6707C-C51C-4BFD-A7F3-6264024BE8EA}" type="slidenum">
              <a:rPr lang="en-GB" smtClean="0"/>
              <a:pPr>
                <a:spcAft>
                  <a:spcPts val="600"/>
                </a:spcAft>
              </a:pPr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Us: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Tel: 023 8062 6751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www.hantsfire.gov.uk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60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F5170-E28A-4165-9E18-C07B7E47B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3048793"/>
            <a:ext cx="7408333" cy="270404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E6707C-C51C-4BFD-A7F3-6264024BE8EA}" type="slidenum">
              <a:rPr lang="en-GB" smtClean="0"/>
              <a:pPr>
                <a:spcAft>
                  <a:spcPts val="600"/>
                </a:spcAft>
              </a:pPr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 anchor="ctr">
            <a:normAutofit/>
          </a:bodyPr>
          <a:lstStyle/>
          <a:p>
            <a:r>
              <a:rPr lang="en-GB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1274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68952" cy="844004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Safe and Well visit?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719572" y="1700808"/>
            <a:ext cx="7740860" cy="36004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GB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(Formerly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as a Home Fire Safety Check)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Well is a Home Fire Safety visit that’s tailored to an individual’s needs, relating to their health and lifestyle choices.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focus our visits on the most vulnerable people in our community.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5F9D49-E4B6-4184-9071-299F85ED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280" y="54868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aim of a Safe &amp; Well visit?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572" y="2060848"/>
            <a:ext cx="7740860" cy="3312368"/>
          </a:xfrm>
        </p:spPr>
        <p:txBody>
          <a:bodyPr>
            <a:noAutofit/>
          </a:bodyPr>
          <a:lstStyle/>
          <a:p>
            <a:pPr marL="457200" lvl="0" indent="-457200" algn="l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The dwelling has at least one working smoke alarm on each occupied level</a:t>
            </a:r>
          </a:p>
          <a:p>
            <a:pPr marL="457200" lvl="0" indent="-457200" algn="l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The residents have a prepared plan of escape in the event of fire</a:t>
            </a:r>
          </a:p>
          <a:p>
            <a:pPr marL="457200" lvl="0" indent="-457200" algn="l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Advice and guidance is given for any risks found or hazardous practices that may increase the likelihood of fire</a:t>
            </a:r>
          </a:p>
          <a:p>
            <a:pPr marL="457200" lvl="0" indent="-457200" algn="l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Specific risks that require other actions are referred to other agencies, where appropriate, for additional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2FE427-6D9A-415A-9AE8-B2B614CFA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2128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20688"/>
            <a:ext cx="7772400" cy="887412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Smoke Alarms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1764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Well placed smoke alarms properly installed and maintained, in conjunction with a prepared and practised plan of escape, are the main factors known to reduce the risk of fatality from fire within domestic dwellings.</a:t>
            </a:r>
          </a:p>
          <a:p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DAF60F-8178-4B92-83E1-DD830262F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812645" cy="635745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FireBlitz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FHB10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4009" y="1700808"/>
            <a:ext cx="4042792" cy="4498352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10 year battery life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Optical sensing with thermal enhancement          (detects  sudden temperature changes)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Can be used near kitchens and reduces nuisance alarms from cooking fumes.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Large test/silence button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1E3FDE-991D-4511-AA7F-B6355E24E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96398"/>
            <a:ext cx="2115316" cy="774194"/>
          </a:xfrm>
          <a:prstGeom prst="rect">
            <a:avLst/>
          </a:prstGeom>
        </p:spPr>
      </p:pic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CF60F46-4E5F-4D0F-A252-CEA5726E7C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79273" y="783086"/>
            <a:ext cx="4804383" cy="3942058"/>
          </a:xfrm>
        </p:spPr>
      </p:pic>
    </p:spTree>
    <p:extLst>
      <p:ext uri="{BB962C8B-B14F-4D97-AF65-F5344CB8AC3E}">
        <p14:creationId xmlns:p14="http://schemas.microsoft.com/office/powerpoint/2010/main" val="5503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812645" cy="63574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Angel ST-750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4009" y="1700808"/>
            <a:ext cx="4042792" cy="4498352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10 year battery life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Optical sensing with thermal enhancement          (detects  sudden temperature changes)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Can be used near kitchens and reduces nuisance alarms from cooking fumes.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</a:rPr>
              <a:t>Large test/silence button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b="7615"/>
          <a:stretch>
            <a:fillRect/>
          </a:stretch>
        </p:blipFill>
        <p:spPr>
          <a:xfrm>
            <a:off x="179069" y="1052736"/>
            <a:ext cx="4826787" cy="3960440"/>
          </a:xfr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1E3FDE-991D-4511-AA7F-B6355E24E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96398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Other types require replacement batteries</a:t>
            </a:r>
          </a:p>
        </p:txBody>
      </p:sp>
      <p:pic>
        <p:nvPicPr>
          <p:cNvPr id="14" name="Content Placeholder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733000-D8E6-457A-A2F9-E1BEE8D63E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29" y="4016371"/>
            <a:ext cx="2115691" cy="7731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4067944" cy="305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205397" cy="2592288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53C243-836A-48E3-A486-7C05AC712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20688"/>
            <a:ext cx="7772400" cy="887412"/>
          </a:xfrm>
        </p:spPr>
        <p:txBody>
          <a:bodyPr/>
          <a:lstStyle/>
          <a:p>
            <a:r>
              <a:rPr lang="en-GB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Smoke alarm check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176464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smoke alarm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location is suitable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to test once a month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to hoover around sensor on regular basis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occupants can hear the alarm at all times of day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children know what to do on activation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07C-C51C-4BFD-A7F3-6264024BE8EA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0C9C36-F0D3-4C47-832B-1EE9CCE65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49280"/>
            <a:ext cx="2115316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927</Words>
  <Application>Microsoft Office PowerPoint</Application>
  <PresentationFormat>On-screen Show (4:3)</PresentationFormat>
  <Paragraphs>184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Symbol</vt:lpstr>
      <vt:lpstr>Wingdings</vt:lpstr>
      <vt:lpstr>Waveform</vt:lpstr>
      <vt:lpstr>Office Theme</vt:lpstr>
      <vt:lpstr>PowerPoint Presentation</vt:lpstr>
      <vt:lpstr>Hampshire &amp; Isle of Wight Fire &amp; Rescue Service</vt:lpstr>
      <vt:lpstr>What is a Safe and Well visit?</vt:lpstr>
      <vt:lpstr>What is the aim of a Safe &amp; Well visit?</vt:lpstr>
      <vt:lpstr>Smoke Alarms</vt:lpstr>
      <vt:lpstr>FireBlitz FHB10</vt:lpstr>
      <vt:lpstr>Fire Angel ST-750 </vt:lpstr>
      <vt:lpstr>Other styles</vt:lpstr>
      <vt:lpstr>Smoke alarm check</vt:lpstr>
      <vt:lpstr>Smoke alarm advice</vt:lpstr>
      <vt:lpstr>CO Alarms &amp; advice</vt:lpstr>
      <vt:lpstr>Identifying risks</vt:lpstr>
      <vt:lpstr>Electrical safety</vt:lpstr>
      <vt:lpstr> </vt:lpstr>
      <vt:lpstr>Look at cable condition </vt:lpstr>
      <vt:lpstr>Check the immersion heater</vt:lpstr>
      <vt:lpstr>Smoking</vt:lpstr>
      <vt:lpstr>Candles/Matches</vt:lpstr>
      <vt:lpstr>Flammables</vt:lpstr>
      <vt:lpstr>Kitchen Safety</vt:lpstr>
      <vt:lpstr>Washing machines and tumble driers</vt:lpstr>
      <vt:lpstr> Log burners and open fires </vt:lpstr>
      <vt:lpstr> Trip Hazards </vt:lpstr>
      <vt:lpstr>Hoarding/Clutter</vt:lpstr>
      <vt:lpstr>Hoarding/Clutter</vt:lpstr>
      <vt:lpstr>Fire escape plan/route</vt:lpstr>
      <vt:lpstr>Contact Us: Tel: 023 8062 6751 www.hantsfire.gov.uk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&amp; Isle of Wight Fire &amp; Rescue Service</dc:title>
  <dc:creator>Geoff Turner</dc:creator>
  <cp:lastModifiedBy>Paula Hankin</cp:lastModifiedBy>
  <cp:revision>20</cp:revision>
  <dcterms:created xsi:type="dcterms:W3CDTF">2021-08-20T13:19:36Z</dcterms:created>
  <dcterms:modified xsi:type="dcterms:W3CDTF">2023-05-12T14:27:22Z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74b79e-0b12-4022-a0b6-3829b61a9aaa_Enabled">
    <vt:lpwstr>true</vt:lpwstr>
  </property>
  <property fmtid="{D5CDD505-2E9C-101B-9397-08002B2CF9AE}" pid="3" name="MSIP_Label_0374b79e-0b12-4022-a0b6-3829b61a9aaa_SetDate">
    <vt:lpwstr>2023-02-14T11:07:01Z</vt:lpwstr>
  </property>
  <property fmtid="{D5CDD505-2E9C-101B-9397-08002B2CF9AE}" pid="4" name="MSIP_Label_0374b79e-0b12-4022-a0b6-3829b61a9aaa_Method">
    <vt:lpwstr>Standard</vt:lpwstr>
  </property>
  <property fmtid="{D5CDD505-2E9C-101B-9397-08002B2CF9AE}" pid="5" name="MSIP_Label_0374b79e-0b12-4022-a0b6-3829b61a9aaa_Name">
    <vt:lpwstr>0374b79e-0b12-4022-a0b6-3829b61a9aaa</vt:lpwstr>
  </property>
  <property fmtid="{D5CDD505-2E9C-101B-9397-08002B2CF9AE}" pid="6" name="MSIP_Label_0374b79e-0b12-4022-a0b6-3829b61a9aaa_SiteId">
    <vt:lpwstr>25113e57-71ec-46db-8047-a1fa96b9b68d</vt:lpwstr>
  </property>
  <property fmtid="{D5CDD505-2E9C-101B-9397-08002B2CF9AE}" pid="7" name="MSIP_Label_0374b79e-0b12-4022-a0b6-3829b61a9aaa_ActionId">
    <vt:lpwstr>132f0a67-95a1-46be-a94f-f4bdd5eb457b</vt:lpwstr>
  </property>
  <property fmtid="{D5CDD505-2E9C-101B-9397-08002B2CF9AE}" pid="8" name="MSIP_Label_0374b79e-0b12-4022-a0b6-3829b61a9aaa_ContentBits">
    <vt:lpwstr>0</vt:lpwstr>
  </property>
</Properties>
</file>